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 id="262" r:id="rId8"/>
    <p:sldId id="263" r:id="rId9"/>
    <p:sldId id="264" r:id="rId10"/>
    <p:sldId id="265" r:id="rId11"/>
    <p:sldId id="266" r:id="rId12"/>
    <p:sldId id="269" r:id="rId13"/>
    <p:sldId id="267" r:id="rId14"/>
    <p:sldId id="268" r:id="rId15"/>
    <p:sldId id="270"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204" y="16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07BCD86-71F1-4E73-9EFB-C8DF8EFD3D4B}" type="datetimeFigureOut">
              <a:rPr lang="fr-FR" smtClean="0"/>
              <a:t>13/02/2020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275747-A40A-4751-B4C3-501E55B993BF}" type="slidenum">
              <a:rPr lang="fr-FR" smtClean="0"/>
              <a:t>‹N°›</a:t>
            </a:fld>
            <a:endParaRPr lang="fr-FR"/>
          </a:p>
        </p:txBody>
      </p:sp>
    </p:spTree>
    <p:extLst>
      <p:ext uri="{BB962C8B-B14F-4D97-AF65-F5344CB8AC3E}">
        <p14:creationId xmlns:p14="http://schemas.microsoft.com/office/powerpoint/2010/main" val="3843998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07BCD86-71F1-4E73-9EFB-C8DF8EFD3D4B}" type="datetimeFigureOut">
              <a:rPr lang="fr-FR" smtClean="0"/>
              <a:t>13/02/2020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275747-A40A-4751-B4C3-501E55B993BF}" type="slidenum">
              <a:rPr lang="fr-FR" smtClean="0"/>
              <a:t>‹N°›</a:t>
            </a:fld>
            <a:endParaRPr lang="fr-FR"/>
          </a:p>
        </p:txBody>
      </p:sp>
    </p:spTree>
    <p:extLst>
      <p:ext uri="{BB962C8B-B14F-4D97-AF65-F5344CB8AC3E}">
        <p14:creationId xmlns:p14="http://schemas.microsoft.com/office/powerpoint/2010/main" val="1124686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07BCD86-71F1-4E73-9EFB-C8DF8EFD3D4B}" type="datetimeFigureOut">
              <a:rPr lang="fr-FR" smtClean="0"/>
              <a:t>13/02/2020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275747-A40A-4751-B4C3-501E55B993BF}" type="slidenum">
              <a:rPr lang="fr-FR" smtClean="0"/>
              <a:t>‹N°›</a:t>
            </a:fld>
            <a:endParaRPr lang="fr-FR"/>
          </a:p>
        </p:txBody>
      </p:sp>
    </p:spTree>
    <p:extLst>
      <p:ext uri="{BB962C8B-B14F-4D97-AF65-F5344CB8AC3E}">
        <p14:creationId xmlns:p14="http://schemas.microsoft.com/office/powerpoint/2010/main" val="305969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07BCD86-71F1-4E73-9EFB-C8DF8EFD3D4B}" type="datetimeFigureOut">
              <a:rPr lang="fr-FR" smtClean="0"/>
              <a:t>13/02/2020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275747-A40A-4751-B4C3-501E55B993BF}" type="slidenum">
              <a:rPr lang="fr-FR" smtClean="0"/>
              <a:t>‹N°›</a:t>
            </a:fld>
            <a:endParaRPr lang="fr-FR"/>
          </a:p>
        </p:txBody>
      </p:sp>
    </p:spTree>
    <p:extLst>
      <p:ext uri="{BB962C8B-B14F-4D97-AF65-F5344CB8AC3E}">
        <p14:creationId xmlns:p14="http://schemas.microsoft.com/office/powerpoint/2010/main" val="2421126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07BCD86-71F1-4E73-9EFB-C8DF8EFD3D4B}" type="datetimeFigureOut">
              <a:rPr lang="fr-FR" smtClean="0"/>
              <a:t>13/02/2020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275747-A40A-4751-B4C3-501E55B993BF}" type="slidenum">
              <a:rPr lang="fr-FR" smtClean="0"/>
              <a:t>‹N°›</a:t>
            </a:fld>
            <a:endParaRPr lang="fr-FR"/>
          </a:p>
        </p:txBody>
      </p:sp>
    </p:spTree>
    <p:extLst>
      <p:ext uri="{BB962C8B-B14F-4D97-AF65-F5344CB8AC3E}">
        <p14:creationId xmlns:p14="http://schemas.microsoft.com/office/powerpoint/2010/main" val="663407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07BCD86-71F1-4E73-9EFB-C8DF8EFD3D4B}" type="datetimeFigureOut">
              <a:rPr lang="fr-FR" smtClean="0"/>
              <a:t>13/02/2020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275747-A40A-4751-B4C3-501E55B993BF}" type="slidenum">
              <a:rPr lang="fr-FR" smtClean="0"/>
              <a:t>‹N°›</a:t>
            </a:fld>
            <a:endParaRPr lang="fr-FR"/>
          </a:p>
        </p:txBody>
      </p:sp>
    </p:spTree>
    <p:extLst>
      <p:ext uri="{BB962C8B-B14F-4D97-AF65-F5344CB8AC3E}">
        <p14:creationId xmlns:p14="http://schemas.microsoft.com/office/powerpoint/2010/main" val="676197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07BCD86-71F1-4E73-9EFB-C8DF8EFD3D4B}" type="datetimeFigureOut">
              <a:rPr lang="fr-FR" smtClean="0"/>
              <a:t>13/02/2020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1275747-A40A-4751-B4C3-501E55B993BF}" type="slidenum">
              <a:rPr lang="fr-FR" smtClean="0"/>
              <a:t>‹N°›</a:t>
            </a:fld>
            <a:endParaRPr lang="fr-FR"/>
          </a:p>
        </p:txBody>
      </p:sp>
    </p:spTree>
    <p:extLst>
      <p:ext uri="{BB962C8B-B14F-4D97-AF65-F5344CB8AC3E}">
        <p14:creationId xmlns:p14="http://schemas.microsoft.com/office/powerpoint/2010/main" val="1289404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07BCD86-71F1-4E73-9EFB-C8DF8EFD3D4B}" type="datetimeFigureOut">
              <a:rPr lang="fr-FR" smtClean="0"/>
              <a:t>13/02/2020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1275747-A40A-4751-B4C3-501E55B993BF}" type="slidenum">
              <a:rPr lang="fr-FR" smtClean="0"/>
              <a:t>‹N°›</a:t>
            </a:fld>
            <a:endParaRPr lang="fr-FR"/>
          </a:p>
        </p:txBody>
      </p:sp>
    </p:spTree>
    <p:extLst>
      <p:ext uri="{BB962C8B-B14F-4D97-AF65-F5344CB8AC3E}">
        <p14:creationId xmlns:p14="http://schemas.microsoft.com/office/powerpoint/2010/main" val="365362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07BCD86-71F1-4E73-9EFB-C8DF8EFD3D4B}" type="datetimeFigureOut">
              <a:rPr lang="fr-FR" smtClean="0"/>
              <a:t>13/02/2020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1275747-A40A-4751-B4C3-501E55B993BF}" type="slidenum">
              <a:rPr lang="fr-FR" smtClean="0"/>
              <a:t>‹N°›</a:t>
            </a:fld>
            <a:endParaRPr lang="fr-FR"/>
          </a:p>
        </p:txBody>
      </p:sp>
    </p:spTree>
    <p:extLst>
      <p:ext uri="{BB962C8B-B14F-4D97-AF65-F5344CB8AC3E}">
        <p14:creationId xmlns:p14="http://schemas.microsoft.com/office/powerpoint/2010/main" val="701948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07BCD86-71F1-4E73-9EFB-C8DF8EFD3D4B}" type="datetimeFigureOut">
              <a:rPr lang="fr-FR" smtClean="0"/>
              <a:t>13/02/2020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275747-A40A-4751-B4C3-501E55B993BF}" type="slidenum">
              <a:rPr lang="fr-FR" smtClean="0"/>
              <a:t>‹N°›</a:t>
            </a:fld>
            <a:endParaRPr lang="fr-FR"/>
          </a:p>
        </p:txBody>
      </p:sp>
    </p:spTree>
    <p:extLst>
      <p:ext uri="{BB962C8B-B14F-4D97-AF65-F5344CB8AC3E}">
        <p14:creationId xmlns:p14="http://schemas.microsoft.com/office/powerpoint/2010/main" val="523253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07BCD86-71F1-4E73-9EFB-C8DF8EFD3D4B}" type="datetimeFigureOut">
              <a:rPr lang="fr-FR" smtClean="0"/>
              <a:t>13/02/2020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275747-A40A-4751-B4C3-501E55B993BF}" type="slidenum">
              <a:rPr lang="fr-FR" smtClean="0"/>
              <a:t>‹N°›</a:t>
            </a:fld>
            <a:endParaRPr lang="fr-FR"/>
          </a:p>
        </p:txBody>
      </p:sp>
    </p:spTree>
    <p:extLst>
      <p:ext uri="{BB962C8B-B14F-4D97-AF65-F5344CB8AC3E}">
        <p14:creationId xmlns:p14="http://schemas.microsoft.com/office/powerpoint/2010/main" val="4074374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BCD86-71F1-4E73-9EFB-C8DF8EFD3D4B}" type="datetimeFigureOut">
              <a:rPr lang="fr-FR" smtClean="0"/>
              <a:t>13/02/2020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75747-A40A-4751-B4C3-501E55B993BF}" type="slidenum">
              <a:rPr lang="fr-FR" smtClean="0"/>
              <a:t>‹N°›</a:t>
            </a:fld>
            <a:endParaRPr lang="fr-FR"/>
          </a:p>
        </p:txBody>
      </p:sp>
    </p:spTree>
    <p:extLst>
      <p:ext uri="{BB962C8B-B14F-4D97-AF65-F5344CB8AC3E}">
        <p14:creationId xmlns:p14="http://schemas.microsoft.com/office/powerpoint/2010/main" val="4127032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Document_Microsoft_Word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980729"/>
            <a:ext cx="7772400" cy="1728191"/>
          </a:xfrm>
        </p:spPr>
        <p:txBody>
          <a:bodyPr/>
          <a:lstStyle/>
          <a:p>
            <a:endParaRPr lang="fr-FR" dirty="0"/>
          </a:p>
        </p:txBody>
      </p:sp>
      <p:sp>
        <p:nvSpPr>
          <p:cNvPr id="3" name="Sous-titre 2"/>
          <p:cNvSpPr>
            <a:spLocks noGrp="1"/>
          </p:cNvSpPr>
          <p:nvPr>
            <p:ph type="subTitle" idx="1"/>
          </p:nvPr>
        </p:nvSpPr>
        <p:spPr/>
        <p:txBody>
          <a:bodyPr>
            <a:normAutofit/>
          </a:bodyPr>
          <a:lstStyle/>
          <a:p>
            <a:r>
              <a:rPr lang="fr-FR" sz="4800" b="1" dirty="0" smtClean="0">
                <a:solidFill>
                  <a:srgbClr val="00B050"/>
                </a:solidFill>
              </a:rPr>
              <a:t>DNB 2019 / 2020</a:t>
            </a:r>
          </a:p>
          <a:p>
            <a:r>
              <a:rPr lang="fr-FR" sz="4800" b="1" dirty="0" smtClean="0">
                <a:solidFill>
                  <a:srgbClr val="00B050"/>
                </a:solidFill>
              </a:rPr>
              <a:t>COLLEGE LE SAUVEUR</a:t>
            </a:r>
            <a:endParaRPr lang="fr-FR" sz="4800" b="1" dirty="0">
              <a:solidFill>
                <a:srgbClr val="00B050"/>
              </a:solidFill>
            </a:endParaRPr>
          </a:p>
        </p:txBody>
      </p:sp>
      <p:pic>
        <p:nvPicPr>
          <p:cNvPr id="1026" name="Picture 2" descr="C:\Users\Frédérique Migaire\Pictures\Pictures\le sauveur\le sauve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908720"/>
            <a:ext cx="1229443" cy="139424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1.png" descr="C:\Users\Primaire\Pictures\logo limousin fond blanc 2.png"/>
          <p:cNvPicPr/>
          <p:nvPr/>
        </p:nvPicPr>
        <p:blipFill>
          <a:blip r:embed="rId3"/>
          <a:srcRect/>
          <a:stretch>
            <a:fillRect/>
          </a:stretch>
        </p:blipFill>
        <p:spPr>
          <a:xfrm>
            <a:off x="6516216" y="1124744"/>
            <a:ext cx="1859915" cy="1424305"/>
          </a:xfrm>
          <a:prstGeom prst="rect">
            <a:avLst/>
          </a:prstGeom>
          <a:ln/>
        </p:spPr>
      </p:pic>
    </p:spTree>
    <p:extLst>
      <p:ext uri="{BB962C8B-B14F-4D97-AF65-F5344CB8AC3E}">
        <p14:creationId xmlns:p14="http://schemas.microsoft.com/office/powerpoint/2010/main" val="624950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Une épreuve orale</a:t>
            </a:r>
            <a:br>
              <a:rPr lang="fr-FR" b="1" dirty="0" smtClean="0"/>
            </a:br>
            <a:r>
              <a:rPr lang="fr-FR" b="1" dirty="0" smtClean="0"/>
              <a:t>LES THEMATIQUES</a:t>
            </a:r>
            <a:endParaRPr lang="fr-FR"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3232687476"/>
              </p:ext>
            </p:extLst>
          </p:nvPr>
        </p:nvGraphicFramePr>
        <p:xfrm>
          <a:off x="457200" y="1600200"/>
          <a:ext cx="8229600" cy="457200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fr-FR" dirty="0" smtClean="0"/>
                    </a:p>
                    <a:p>
                      <a:r>
                        <a:rPr lang="fr-FR" dirty="0" smtClean="0"/>
                        <a:t>Thématiques du parcours</a:t>
                      </a:r>
                    </a:p>
                  </a:txBody>
                  <a:tcPr/>
                </a:tc>
                <a:tc>
                  <a:txBody>
                    <a:bodyPr/>
                    <a:lstStyle/>
                    <a:p>
                      <a:endParaRPr lang="fr-FR" sz="1800" b="1" kern="1200" dirty="0" smtClean="0">
                        <a:solidFill>
                          <a:schemeClr val="lt1"/>
                        </a:solidFill>
                        <a:effectLst/>
                        <a:latin typeface="+mn-lt"/>
                        <a:ea typeface="+mn-ea"/>
                        <a:cs typeface="+mn-cs"/>
                      </a:endParaRPr>
                    </a:p>
                    <a:p>
                      <a:r>
                        <a:rPr lang="fr-FR" sz="1800" b="1" kern="1200" dirty="0" smtClean="0">
                          <a:solidFill>
                            <a:schemeClr val="lt1"/>
                          </a:solidFill>
                          <a:effectLst/>
                          <a:latin typeface="+mn-lt"/>
                          <a:ea typeface="+mn-ea"/>
                          <a:cs typeface="+mn-cs"/>
                        </a:rPr>
                        <a:t>Sujet d’étude / Projet</a:t>
                      </a:r>
                      <a:endParaRPr lang="fr-FR" dirty="0"/>
                    </a:p>
                  </a:txBody>
                  <a:tcPr/>
                </a:tc>
              </a:tr>
              <a:tr h="370840">
                <a:tc>
                  <a:txBody>
                    <a:bodyPr/>
                    <a:lstStyle/>
                    <a:p>
                      <a:endParaRPr lang="fr-FR" dirty="0" smtClean="0"/>
                    </a:p>
                    <a:p>
                      <a:r>
                        <a:rPr lang="fr-FR" sz="1800" b="1" kern="1200" dirty="0" smtClean="0">
                          <a:solidFill>
                            <a:schemeClr val="dk1"/>
                          </a:solidFill>
                          <a:effectLst/>
                          <a:latin typeface="+mn-lt"/>
                          <a:ea typeface="+mn-ea"/>
                          <a:cs typeface="+mn-cs"/>
                        </a:rPr>
                        <a:t>Parcours Avenir</a:t>
                      </a:r>
                      <a:endParaRPr lang="fr-FR" dirty="0"/>
                    </a:p>
                  </a:txBody>
                  <a:tcPr/>
                </a:tc>
                <a:tc>
                  <a:txBody>
                    <a:bodyPr/>
                    <a:lstStyle/>
                    <a:p>
                      <a:r>
                        <a:rPr lang="fr-FR" dirty="0" smtClean="0"/>
                        <a:t>Stages en entreprises au service de son projet d’</a:t>
                      </a:r>
                      <a:r>
                        <a:rPr lang="fr-FR" dirty="0" err="1" smtClean="0"/>
                        <a:t>orientaion</a:t>
                      </a:r>
                      <a:endParaRPr lang="fr-FR" dirty="0" smtClean="0"/>
                    </a:p>
                    <a:p>
                      <a:r>
                        <a:rPr lang="fr-FR" dirty="0" smtClean="0"/>
                        <a:t>Dossier moi</a:t>
                      </a:r>
                      <a:endParaRPr lang="fr-FR" dirty="0"/>
                    </a:p>
                  </a:txBody>
                  <a:tcPr/>
                </a:tc>
              </a:tr>
              <a:tr h="370840">
                <a:tc>
                  <a:txBody>
                    <a:bodyPr/>
                    <a:lstStyle/>
                    <a:p>
                      <a:endParaRPr lang="fr-FR" dirty="0" smtClean="0"/>
                    </a:p>
                    <a:p>
                      <a:r>
                        <a:rPr lang="fr-FR" sz="1800" b="1" kern="1200" dirty="0" smtClean="0">
                          <a:solidFill>
                            <a:schemeClr val="dk1"/>
                          </a:solidFill>
                          <a:effectLst/>
                          <a:latin typeface="+mn-lt"/>
                          <a:ea typeface="+mn-ea"/>
                          <a:cs typeface="+mn-cs"/>
                        </a:rPr>
                        <a:t>Parcours Enseignement Culturel</a:t>
                      </a:r>
                    </a:p>
                    <a:p>
                      <a:endParaRPr lang="fr-FR" dirty="0"/>
                    </a:p>
                  </a:txBody>
                  <a:tcPr/>
                </a:tc>
                <a:tc>
                  <a:txBody>
                    <a:bodyPr/>
                    <a:lstStyle/>
                    <a:p>
                      <a:endParaRPr lang="fr-FR" dirty="0" smtClean="0"/>
                    </a:p>
                    <a:p>
                      <a:r>
                        <a:rPr lang="fr-FR" dirty="0" smtClean="0"/>
                        <a:t>Séjours à l’étranger et sorties culturelles</a:t>
                      </a:r>
                      <a:endParaRPr lang="fr-FR" dirty="0"/>
                    </a:p>
                  </a:txBody>
                  <a:tcPr/>
                </a:tc>
              </a:tr>
              <a:tr h="370840">
                <a:tc>
                  <a:txBody>
                    <a:bodyPr/>
                    <a:lstStyle/>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effectLst/>
                          <a:latin typeface="+mn-lt"/>
                          <a:ea typeface="+mn-ea"/>
                          <a:cs typeface="+mn-cs"/>
                        </a:rPr>
                        <a:t>Parcours Citoyen</a:t>
                      </a:r>
                      <a:endParaRPr lang="fr-FR" sz="1800" kern="1200" dirty="0" smtClean="0">
                        <a:solidFill>
                          <a:schemeClr val="dk1"/>
                        </a:solidFill>
                        <a:effectLst/>
                        <a:latin typeface="+mn-lt"/>
                        <a:ea typeface="+mn-ea"/>
                        <a:cs typeface="+mn-cs"/>
                      </a:endParaRPr>
                    </a:p>
                    <a:p>
                      <a:endParaRPr lang="fr-FR" dirty="0"/>
                    </a:p>
                  </a:txBody>
                  <a:tcPr/>
                </a:tc>
                <a:tc>
                  <a:txBody>
                    <a:bodyPr/>
                    <a:lstStyle/>
                    <a:p>
                      <a:endParaRPr lang="fr-FR" dirty="0" smtClean="0"/>
                    </a:p>
                    <a:p>
                      <a:r>
                        <a:rPr lang="fr-FR" dirty="0" smtClean="0"/>
                        <a:t>Les mémoires de guerre</a:t>
                      </a:r>
                      <a:endParaRPr lang="fr-FR" dirty="0"/>
                    </a:p>
                  </a:txBody>
                  <a:tcPr/>
                </a:tc>
              </a:tr>
              <a:tr h="370840">
                <a:tc>
                  <a:txBody>
                    <a:bodyPr/>
                    <a:lstStyle/>
                    <a:p>
                      <a:endParaRPr lang="fr-FR" dirty="0" smtClean="0"/>
                    </a:p>
                    <a:p>
                      <a:r>
                        <a:rPr lang="fr-FR" dirty="0" smtClean="0"/>
                        <a:t>EPI</a:t>
                      </a:r>
                      <a:endParaRPr lang="fr-FR" dirty="0"/>
                    </a:p>
                  </a:txBody>
                  <a:tcPr/>
                </a:tc>
                <a:tc>
                  <a:txBody>
                    <a:bodyPr/>
                    <a:lstStyle/>
                    <a:p>
                      <a:r>
                        <a:rPr lang="fr-FR" smtClean="0"/>
                        <a:t>Sujet </a:t>
                      </a:r>
                      <a:r>
                        <a:rPr lang="fr-FR" dirty="0" smtClean="0"/>
                        <a:t>au choix du candidat validé par le professeur responsable de la thématique étudiée</a:t>
                      </a:r>
                      <a:r>
                        <a:rPr lang="fr-FR" baseline="0" dirty="0" smtClean="0"/>
                        <a:t> en classe de 5ème ou 4ème</a:t>
                      </a:r>
                    </a:p>
                    <a:p>
                      <a:endParaRPr lang="fr-FR" dirty="0"/>
                    </a:p>
                  </a:txBody>
                  <a:tcPr/>
                </a:tc>
              </a:tr>
            </a:tbl>
          </a:graphicData>
        </a:graphic>
      </p:graphicFrame>
      <p:pic>
        <p:nvPicPr>
          <p:cNvPr id="6" name="Picture 2" descr="C:\Users\Frédérique Migaire\Pictures\Pictures\le sauveur\le sauve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428" y="260648"/>
            <a:ext cx="1229443" cy="1394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833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L’ORIENTATION</a:t>
            </a:r>
            <a:endParaRPr lang="fr-FR" dirty="0"/>
          </a:p>
        </p:txBody>
      </p:sp>
      <p:sp>
        <p:nvSpPr>
          <p:cNvPr id="3" name="Espace réservé du contenu 2"/>
          <p:cNvSpPr>
            <a:spLocks noGrp="1"/>
          </p:cNvSpPr>
          <p:nvPr>
            <p:ph idx="1"/>
          </p:nvPr>
        </p:nvSpPr>
        <p:spPr/>
        <p:txBody>
          <a:bodyPr/>
          <a:lstStyle/>
          <a:p>
            <a:endParaRPr lang="fr-FR" dirty="0" smtClean="0"/>
          </a:p>
          <a:p>
            <a:r>
              <a:rPr lang="fr-FR" b="1" dirty="0" smtClean="0"/>
              <a:t>FICHE DE DIALOGUE</a:t>
            </a:r>
          </a:p>
          <a:p>
            <a:r>
              <a:rPr lang="fr-FR" b="1" dirty="0" smtClean="0"/>
              <a:t>FICHE DE VŒUX (4) Etablissement / demande de dérogation</a:t>
            </a:r>
          </a:p>
          <a:p>
            <a:r>
              <a:rPr lang="fr-FR" b="1" dirty="0" smtClean="0"/>
              <a:t>Conseil de classe du 3</a:t>
            </a:r>
            <a:r>
              <a:rPr lang="fr-FR" b="1" baseline="30000" dirty="0" smtClean="0"/>
              <a:t>ème</a:t>
            </a:r>
            <a:r>
              <a:rPr lang="fr-FR" b="1" dirty="0" smtClean="0"/>
              <a:t> trimestre = décision d’orientation</a:t>
            </a:r>
          </a:p>
          <a:p>
            <a:r>
              <a:rPr lang="fr-FR" b="1" dirty="0" smtClean="0"/>
              <a:t>Dossier internat</a:t>
            </a:r>
          </a:p>
          <a:p>
            <a:r>
              <a:rPr lang="fr-FR" b="1" dirty="0" smtClean="0"/>
              <a:t>AFFECTATION (début juillet)</a:t>
            </a:r>
          </a:p>
          <a:p>
            <a:endParaRPr lang="fr-FR" b="1" dirty="0"/>
          </a:p>
        </p:txBody>
      </p:sp>
      <p:pic>
        <p:nvPicPr>
          <p:cNvPr id="4" name="Picture 2" descr="C:\Users\Frédérique Migaire\Pictures\Pictures\le sauveur\le sauve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428" y="260648"/>
            <a:ext cx="1229443" cy="1394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011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FICHE DE VOEUX</a:t>
            </a:r>
            <a:endParaRPr lang="fr-FR" dirty="0"/>
          </a:p>
        </p:txBody>
      </p:sp>
      <p:sp>
        <p:nvSpPr>
          <p:cNvPr id="3" name="Espace réservé du contenu 2"/>
          <p:cNvSpPr>
            <a:spLocks noGrp="1"/>
          </p:cNvSpPr>
          <p:nvPr>
            <p:ph idx="1"/>
          </p:nvPr>
        </p:nvSpPr>
        <p:spPr/>
        <p:txBody>
          <a:bodyPr/>
          <a:lstStyle/>
          <a:p>
            <a:r>
              <a:rPr lang="fr-FR" dirty="0" smtClean="0"/>
              <a:t>MI MAI</a:t>
            </a:r>
            <a:endParaRPr lang="fr-FR" dirty="0"/>
          </a:p>
        </p:txBody>
      </p:sp>
      <p:graphicFrame>
        <p:nvGraphicFramePr>
          <p:cNvPr id="5" name="Objet 4"/>
          <p:cNvGraphicFramePr>
            <a:graphicFrameLocks noChangeAspect="1"/>
          </p:cNvGraphicFramePr>
          <p:nvPr>
            <p:extLst>
              <p:ext uri="{D42A27DB-BD31-4B8C-83A1-F6EECF244321}">
                <p14:modId xmlns:p14="http://schemas.microsoft.com/office/powerpoint/2010/main" val="3789757953"/>
              </p:ext>
            </p:extLst>
          </p:nvPr>
        </p:nvGraphicFramePr>
        <p:xfrm>
          <a:off x="3048000" y="1400175"/>
          <a:ext cx="4648200" cy="4581525"/>
        </p:xfrm>
        <a:graphic>
          <a:graphicData uri="http://schemas.openxmlformats.org/presentationml/2006/ole">
            <mc:AlternateContent xmlns:mc="http://schemas.openxmlformats.org/markup-compatibility/2006">
              <mc:Choice xmlns:v="urn:schemas-microsoft-com:vml" Requires="v">
                <p:oleObj spid="_x0000_s13322" name="Document" r:id="rId3" imgW="11171059" imgH="10890789" progId="Word.Document.12">
                  <p:embed/>
                </p:oleObj>
              </mc:Choice>
              <mc:Fallback>
                <p:oleObj name="Document" r:id="rId3" imgW="11171059" imgH="10890789" progId="Word.Document.12">
                  <p:embed/>
                  <p:pic>
                    <p:nvPicPr>
                      <p:cNvPr id="0" name=""/>
                      <p:cNvPicPr/>
                      <p:nvPr/>
                    </p:nvPicPr>
                    <p:blipFill>
                      <a:blip r:embed="rId4"/>
                      <a:stretch>
                        <a:fillRect/>
                      </a:stretch>
                    </p:blipFill>
                    <p:spPr>
                      <a:xfrm>
                        <a:off x="3048000" y="1400175"/>
                        <a:ext cx="4648200" cy="4581525"/>
                      </a:xfrm>
                      <a:prstGeom prst="rect">
                        <a:avLst/>
                      </a:prstGeom>
                    </p:spPr>
                  </p:pic>
                </p:oleObj>
              </mc:Fallback>
            </mc:AlternateContent>
          </a:graphicData>
        </a:graphic>
      </p:graphicFrame>
    </p:spTree>
    <p:extLst>
      <p:ext uri="{BB962C8B-B14F-4D97-AF65-F5344CB8AC3E}">
        <p14:creationId xmlns:p14="http://schemas.microsoft.com/office/powerpoint/2010/main" val="2106679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DEMANDE DE DEROGATION</a:t>
            </a:r>
            <a:endParaRPr lang="fr-FR" dirty="0"/>
          </a:p>
        </p:txBody>
      </p:sp>
      <p:sp>
        <p:nvSpPr>
          <p:cNvPr id="3" name="Espace réservé du contenu 2"/>
          <p:cNvSpPr>
            <a:spLocks noGrp="1"/>
          </p:cNvSpPr>
          <p:nvPr>
            <p:ph idx="1"/>
          </p:nvPr>
        </p:nvSpPr>
        <p:spPr/>
        <p:txBody>
          <a:bodyPr/>
          <a:lstStyle/>
          <a:p>
            <a:r>
              <a:rPr lang="fr-FR" dirty="0" smtClean="0"/>
              <a:t>MI-MAI</a:t>
            </a:r>
            <a:endParaRPr lang="fr-FR" dirty="0"/>
          </a:p>
        </p:txBody>
      </p:sp>
      <p:graphicFrame>
        <p:nvGraphicFramePr>
          <p:cNvPr id="4" name="Objet 3"/>
          <p:cNvGraphicFramePr>
            <a:graphicFrameLocks noChangeAspect="1"/>
          </p:cNvGraphicFramePr>
          <p:nvPr>
            <p:extLst>
              <p:ext uri="{D42A27DB-BD31-4B8C-83A1-F6EECF244321}">
                <p14:modId xmlns:p14="http://schemas.microsoft.com/office/powerpoint/2010/main" val="4178644207"/>
              </p:ext>
            </p:extLst>
          </p:nvPr>
        </p:nvGraphicFramePr>
        <p:xfrm>
          <a:off x="2239963" y="3086100"/>
          <a:ext cx="4662487" cy="685800"/>
        </p:xfrm>
        <a:graphic>
          <a:graphicData uri="http://schemas.openxmlformats.org/presentationml/2006/ole">
            <mc:AlternateContent xmlns:mc="http://schemas.openxmlformats.org/markup-compatibility/2006">
              <mc:Choice xmlns:v="urn:schemas-microsoft-com:vml" Requires="v">
                <p:oleObj spid="_x0000_s12298" name="Objet d’environnement du Gestionnaire de liaisons" showAsIcon="1" r:id="rId3" imgW="4662000" imgH="685800" progId="Package">
                  <p:embed/>
                </p:oleObj>
              </mc:Choice>
              <mc:Fallback>
                <p:oleObj name="Objet d’environnement du Gestionnaire de liaisons" showAsIcon="1" r:id="rId3" imgW="4662000" imgH="685800" progId="Package">
                  <p:embed/>
                  <p:pic>
                    <p:nvPicPr>
                      <p:cNvPr id="0" name=""/>
                      <p:cNvPicPr/>
                      <p:nvPr/>
                    </p:nvPicPr>
                    <p:blipFill>
                      <a:blip r:embed="rId4"/>
                      <a:stretch>
                        <a:fillRect/>
                      </a:stretch>
                    </p:blipFill>
                    <p:spPr>
                      <a:xfrm>
                        <a:off x="2239963" y="3086100"/>
                        <a:ext cx="4662487" cy="685800"/>
                      </a:xfrm>
                      <a:prstGeom prst="rect">
                        <a:avLst/>
                      </a:prstGeom>
                    </p:spPr>
                  </p:pic>
                </p:oleObj>
              </mc:Fallback>
            </mc:AlternateContent>
          </a:graphicData>
        </a:graphic>
      </p:graphicFrame>
    </p:spTree>
    <p:extLst>
      <p:ext uri="{BB962C8B-B14F-4D97-AF65-F5344CB8AC3E}">
        <p14:creationId xmlns:p14="http://schemas.microsoft.com/office/powerpoint/2010/main" val="1990597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Dossier internat</a:t>
            </a:r>
            <a:endParaRPr lang="fr-FR" dirty="0"/>
          </a:p>
        </p:txBody>
      </p:sp>
      <p:sp>
        <p:nvSpPr>
          <p:cNvPr id="3" name="Espace réservé du contenu 2"/>
          <p:cNvSpPr>
            <a:spLocks noGrp="1"/>
          </p:cNvSpPr>
          <p:nvPr>
            <p:ph idx="1"/>
          </p:nvPr>
        </p:nvSpPr>
        <p:spPr/>
        <p:txBody>
          <a:bodyPr/>
          <a:lstStyle/>
          <a:p>
            <a:r>
              <a:rPr lang="fr-FR" dirty="0" smtClean="0"/>
              <a:t>10 juin</a:t>
            </a:r>
            <a:endParaRPr lang="fr-FR" dirty="0"/>
          </a:p>
        </p:txBody>
      </p:sp>
      <p:graphicFrame>
        <p:nvGraphicFramePr>
          <p:cNvPr id="4" name="Objet 3"/>
          <p:cNvGraphicFramePr>
            <a:graphicFrameLocks noChangeAspect="1"/>
          </p:cNvGraphicFramePr>
          <p:nvPr>
            <p:extLst>
              <p:ext uri="{D42A27DB-BD31-4B8C-83A1-F6EECF244321}">
                <p14:modId xmlns:p14="http://schemas.microsoft.com/office/powerpoint/2010/main" val="892231135"/>
              </p:ext>
            </p:extLst>
          </p:nvPr>
        </p:nvGraphicFramePr>
        <p:xfrm>
          <a:off x="2813050" y="3086100"/>
          <a:ext cx="3517900" cy="685800"/>
        </p:xfrm>
        <a:graphic>
          <a:graphicData uri="http://schemas.openxmlformats.org/presentationml/2006/ole">
            <mc:AlternateContent xmlns:mc="http://schemas.openxmlformats.org/markup-compatibility/2006">
              <mc:Choice xmlns:v="urn:schemas-microsoft-com:vml" Requires="v">
                <p:oleObj spid="_x0000_s14346" name="Objet d’environnement du Gestionnaire de liaisons" showAsIcon="1" r:id="rId3" imgW="3518640" imgH="685800" progId="Package">
                  <p:embed/>
                </p:oleObj>
              </mc:Choice>
              <mc:Fallback>
                <p:oleObj name="Objet d’environnement du Gestionnaire de liaisons" showAsIcon="1" r:id="rId3" imgW="3518640" imgH="685800" progId="Package">
                  <p:embed/>
                  <p:pic>
                    <p:nvPicPr>
                      <p:cNvPr id="0" name=""/>
                      <p:cNvPicPr/>
                      <p:nvPr/>
                    </p:nvPicPr>
                    <p:blipFill>
                      <a:blip r:embed="rId4"/>
                      <a:stretch>
                        <a:fillRect/>
                      </a:stretch>
                    </p:blipFill>
                    <p:spPr>
                      <a:xfrm>
                        <a:off x="2813050" y="3086100"/>
                        <a:ext cx="3517900" cy="685800"/>
                      </a:xfrm>
                      <a:prstGeom prst="rect">
                        <a:avLst/>
                      </a:prstGeom>
                    </p:spPr>
                  </p:pic>
                </p:oleObj>
              </mc:Fallback>
            </mc:AlternateContent>
          </a:graphicData>
        </a:graphic>
      </p:graphicFrame>
    </p:spTree>
    <p:extLst>
      <p:ext uri="{BB962C8B-B14F-4D97-AF65-F5344CB8AC3E}">
        <p14:creationId xmlns:p14="http://schemas.microsoft.com/office/powerpoint/2010/main" val="1629371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REMISE DU DIPLÔME </a:t>
            </a:r>
            <a:br>
              <a:rPr lang="fr-FR" dirty="0" smtClean="0"/>
            </a:br>
            <a:r>
              <a:rPr lang="fr-FR" dirty="0" smtClean="0"/>
              <a:t>DU DNB</a:t>
            </a:r>
            <a:endParaRPr lang="fr-FR" dirty="0"/>
          </a:p>
        </p:txBody>
      </p:sp>
      <p:sp>
        <p:nvSpPr>
          <p:cNvPr id="3" name="Espace réservé du contenu 2"/>
          <p:cNvSpPr>
            <a:spLocks noGrp="1"/>
          </p:cNvSpPr>
          <p:nvPr>
            <p:ph idx="1"/>
          </p:nvPr>
        </p:nvSpPr>
        <p:spPr/>
        <p:txBody>
          <a:bodyPr/>
          <a:lstStyle/>
          <a:p>
            <a:pPr marL="2286000" lvl="5" indent="0">
              <a:buNone/>
            </a:pPr>
            <a:endParaRPr lang="fr-FR" dirty="0"/>
          </a:p>
          <a:p>
            <a:pPr marL="2286000" lvl="5" indent="0">
              <a:buNone/>
            </a:pPr>
            <a:endParaRPr lang="fr-FR" sz="4000" b="1" dirty="0" smtClean="0"/>
          </a:p>
          <a:p>
            <a:pPr marL="2286000" lvl="5" indent="0" algn="just">
              <a:buNone/>
            </a:pPr>
            <a:r>
              <a:rPr lang="fr-FR" sz="4000" b="1" dirty="0" smtClean="0"/>
              <a:t> VENDREDI 11 SEPTEMBRE</a:t>
            </a:r>
          </a:p>
          <a:p>
            <a:pPr marL="2286000" lvl="5" indent="0" algn="just">
              <a:buNone/>
            </a:pPr>
            <a:endParaRPr lang="fr-FR" sz="4000" b="1" dirty="0"/>
          </a:p>
          <a:p>
            <a:pPr marL="2286000" lvl="5" indent="0" algn="just">
              <a:buNone/>
            </a:pPr>
            <a:endParaRPr lang="fr-FR" sz="4000" b="1"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40768"/>
            <a:ext cx="2699792" cy="26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933056"/>
            <a:ext cx="28575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651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dirty="0" smtClean="0"/>
          </a:p>
          <a:p>
            <a:endParaRPr lang="fr-FR" dirty="0"/>
          </a:p>
          <a:p>
            <a:endParaRPr lang="fr-FR" dirty="0" smtClean="0"/>
          </a:p>
          <a:p>
            <a:r>
              <a:rPr lang="fr-FR" sz="6600" dirty="0" smtClean="0"/>
              <a:t>CALENDRIER</a:t>
            </a:r>
            <a:endParaRPr lang="fr-FR" sz="6600" dirty="0"/>
          </a:p>
        </p:txBody>
      </p:sp>
      <p:pic>
        <p:nvPicPr>
          <p:cNvPr id="4" name="Picture 2" descr="C:\Users\Frédérique Migaire\Pictures\Pictures\le sauveur\le sauve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428" y="260648"/>
            <a:ext cx="1229443" cy="1394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982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dirty="0" smtClean="0"/>
          </a:p>
          <a:p>
            <a:endParaRPr lang="fr-FR" dirty="0"/>
          </a:p>
          <a:p>
            <a:endParaRPr lang="fr-FR" dirty="0" smtClean="0"/>
          </a:p>
          <a:p>
            <a:endParaRPr lang="fr-FR" dirty="0"/>
          </a:p>
          <a:p>
            <a:endParaRPr lang="fr-FR" dirty="0"/>
          </a:p>
        </p:txBody>
      </p:sp>
      <p:pic>
        <p:nvPicPr>
          <p:cNvPr id="4" name="Picture 2" descr="C:\Users\Frédérique Migaire\Pictures\Pictures\le sauveur\le sauve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7" y="332656"/>
            <a:ext cx="792089" cy="8982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au 4"/>
          <p:cNvGraphicFramePr>
            <a:graphicFrameLocks noGrp="1"/>
          </p:cNvGraphicFramePr>
          <p:nvPr>
            <p:extLst>
              <p:ext uri="{D42A27DB-BD31-4B8C-83A1-F6EECF244321}">
                <p14:modId xmlns:p14="http://schemas.microsoft.com/office/powerpoint/2010/main" val="3841513768"/>
              </p:ext>
            </p:extLst>
          </p:nvPr>
        </p:nvGraphicFramePr>
        <p:xfrm>
          <a:off x="683568" y="1294128"/>
          <a:ext cx="7848872" cy="5213176"/>
        </p:xfrm>
        <a:graphic>
          <a:graphicData uri="http://schemas.openxmlformats.org/drawingml/2006/table">
            <a:tbl>
              <a:tblPr firstRow="1" firstCol="1" bandRow="1">
                <a:tableStyleId>{5C22544A-7EE6-4342-B048-85BDC9FD1C3A}</a:tableStyleId>
              </a:tblPr>
              <a:tblGrid>
                <a:gridCol w="3043396"/>
                <a:gridCol w="4805476"/>
              </a:tblGrid>
              <a:tr h="2039813">
                <a:tc>
                  <a:txBody>
                    <a:bodyPr/>
                    <a:lstStyle/>
                    <a:p>
                      <a:pPr algn="ctr">
                        <a:lnSpc>
                          <a:spcPct val="115000"/>
                        </a:lnSpc>
                        <a:spcAft>
                          <a:spcPts val="1000"/>
                        </a:spcAft>
                      </a:pPr>
                      <a:r>
                        <a:rPr lang="fr-FR" sz="1200" dirty="0">
                          <a:effectLst/>
                        </a:rPr>
                        <a:t> </a:t>
                      </a:r>
                    </a:p>
                    <a:p>
                      <a:pPr algn="ctr">
                        <a:lnSpc>
                          <a:spcPct val="115000"/>
                        </a:lnSpc>
                        <a:spcAft>
                          <a:spcPts val="1200"/>
                        </a:spcAft>
                      </a:pPr>
                      <a:r>
                        <a:rPr lang="fr-FR" sz="1200" dirty="0">
                          <a:effectLst/>
                        </a:rPr>
                        <a:t>Lundi 29 juin </a:t>
                      </a:r>
                    </a:p>
                    <a:p>
                      <a:pPr algn="ctr">
                        <a:lnSpc>
                          <a:spcPct val="115000"/>
                        </a:lnSpc>
                        <a:spcAft>
                          <a:spcPts val="1000"/>
                        </a:spcAft>
                      </a:pPr>
                      <a:r>
                        <a:rPr lang="fr-FR" sz="1200" dirty="0">
                          <a:effectLst/>
                        </a:rPr>
                        <a:t> </a:t>
                      </a:r>
                    </a:p>
                    <a:p>
                      <a:pPr algn="ctr">
                        <a:lnSpc>
                          <a:spcPct val="115000"/>
                        </a:lnSpc>
                        <a:spcAft>
                          <a:spcPts val="1000"/>
                        </a:spcAft>
                      </a:pPr>
                      <a:r>
                        <a:rPr lang="fr-FR" sz="1200" dirty="0">
                          <a:effectLst/>
                        </a:rPr>
                        <a:t> </a:t>
                      </a:r>
                    </a:p>
                    <a:p>
                      <a:pPr algn="ctr">
                        <a:lnSpc>
                          <a:spcPct val="115000"/>
                        </a:lnSpc>
                        <a:spcAft>
                          <a:spcPts val="1000"/>
                        </a:spcAft>
                      </a:pPr>
                      <a:r>
                        <a:rPr lang="fr-FR" sz="1200" dirty="0">
                          <a:effectLst/>
                        </a:rPr>
                        <a:t>Session de remplacement : lundi 14 septembre</a:t>
                      </a:r>
                      <a:endParaRPr lang="fr-FR" sz="1200" dirty="0">
                        <a:effectLst/>
                        <a:latin typeface="Calibri"/>
                        <a:ea typeface="Calibri"/>
                        <a:cs typeface="Times New Roman"/>
                      </a:endParaRPr>
                    </a:p>
                  </a:txBody>
                  <a:tcPr marL="4942" marR="4942" marT="4942" marB="4942" anchor="ctr"/>
                </a:tc>
                <a:tc>
                  <a:txBody>
                    <a:bodyPr/>
                    <a:lstStyle/>
                    <a:p>
                      <a:pPr algn="ctr">
                        <a:lnSpc>
                          <a:spcPct val="115000"/>
                        </a:lnSpc>
                        <a:spcAft>
                          <a:spcPts val="1000"/>
                        </a:spcAft>
                      </a:pPr>
                      <a:r>
                        <a:rPr lang="fr-FR" sz="1200" dirty="0">
                          <a:effectLst/>
                        </a:rPr>
                        <a:t> </a:t>
                      </a:r>
                    </a:p>
                    <a:p>
                      <a:pPr algn="ctr">
                        <a:lnSpc>
                          <a:spcPct val="115000"/>
                        </a:lnSpc>
                        <a:spcAft>
                          <a:spcPts val="1000"/>
                        </a:spcAft>
                      </a:pPr>
                      <a:r>
                        <a:rPr lang="fr-FR" sz="1200" dirty="0">
                          <a:effectLst/>
                        </a:rPr>
                        <a:t>Français 1re partie</a:t>
                      </a:r>
                      <a:br>
                        <a:rPr lang="fr-FR" sz="1200" dirty="0">
                          <a:effectLst/>
                        </a:rPr>
                      </a:br>
                      <a:r>
                        <a:rPr lang="fr-FR" sz="1200" dirty="0">
                          <a:effectLst/>
                        </a:rPr>
                        <a:t>(grammaire et compétences linguistiques - compréhension </a:t>
                      </a:r>
                      <a:br>
                        <a:rPr lang="fr-FR" sz="1200" dirty="0">
                          <a:effectLst/>
                        </a:rPr>
                      </a:br>
                      <a:r>
                        <a:rPr lang="fr-FR" sz="1200" dirty="0">
                          <a:effectLst/>
                        </a:rPr>
                        <a:t>et compétences d’interprétation - dictée)</a:t>
                      </a:r>
                      <a:br>
                        <a:rPr lang="fr-FR" sz="1200" dirty="0">
                          <a:effectLst/>
                        </a:rPr>
                      </a:br>
                      <a:r>
                        <a:rPr lang="fr-FR" sz="1200" dirty="0">
                          <a:effectLst/>
                        </a:rPr>
                        <a:t>9h - 10h30</a:t>
                      </a:r>
                      <a:br>
                        <a:rPr lang="fr-FR" sz="1200" dirty="0">
                          <a:effectLst/>
                        </a:rPr>
                      </a:br>
                      <a:r>
                        <a:rPr lang="fr-FR" sz="1200" dirty="0">
                          <a:effectLst/>
                        </a:rPr>
                        <a:t/>
                      </a:r>
                      <a:br>
                        <a:rPr lang="fr-FR" sz="1200" dirty="0">
                          <a:effectLst/>
                        </a:rPr>
                      </a:br>
                      <a:r>
                        <a:rPr lang="fr-FR" sz="1200" dirty="0">
                          <a:effectLst/>
                        </a:rPr>
                        <a:t>Français 2e partie (rédaction)</a:t>
                      </a:r>
                      <a:br>
                        <a:rPr lang="fr-FR" sz="1200" dirty="0">
                          <a:effectLst/>
                        </a:rPr>
                      </a:br>
                      <a:r>
                        <a:rPr lang="fr-FR" sz="1200" dirty="0">
                          <a:effectLst/>
                        </a:rPr>
                        <a:t>10h45 - 12h15</a:t>
                      </a:r>
                      <a:br>
                        <a:rPr lang="fr-FR" sz="1200" dirty="0">
                          <a:effectLst/>
                        </a:rPr>
                      </a:br>
                      <a:r>
                        <a:rPr lang="fr-FR" sz="1200" dirty="0">
                          <a:effectLst/>
                        </a:rPr>
                        <a:t/>
                      </a:r>
                      <a:br>
                        <a:rPr lang="fr-FR" sz="1200" dirty="0">
                          <a:effectLst/>
                        </a:rPr>
                      </a:br>
                      <a:r>
                        <a:rPr lang="fr-FR" sz="1200" dirty="0">
                          <a:effectLst/>
                        </a:rPr>
                        <a:t>Mathématiques</a:t>
                      </a:r>
                      <a:br>
                        <a:rPr lang="fr-FR" sz="1200" dirty="0">
                          <a:effectLst/>
                        </a:rPr>
                      </a:br>
                      <a:r>
                        <a:rPr lang="fr-FR" sz="1200" dirty="0">
                          <a:effectLst/>
                        </a:rPr>
                        <a:t>14h30 - 16h30</a:t>
                      </a:r>
                      <a:br>
                        <a:rPr lang="fr-FR" sz="1200" dirty="0">
                          <a:effectLst/>
                        </a:rPr>
                      </a:br>
                      <a:r>
                        <a:rPr lang="fr-FR" sz="1200" dirty="0">
                          <a:effectLst/>
                        </a:rPr>
                        <a:t> </a:t>
                      </a:r>
                      <a:endParaRPr lang="fr-FR" sz="1200" dirty="0">
                        <a:effectLst/>
                        <a:latin typeface="Calibri"/>
                        <a:ea typeface="Calibri"/>
                        <a:cs typeface="Times New Roman"/>
                      </a:endParaRPr>
                    </a:p>
                  </a:txBody>
                  <a:tcPr marL="4942" marR="4942" marT="4942" marB="4942" anchor="ctr"/>
                </a:tc>
              </a:tr>
              <a:tr h="2552548">
                <a:tc>
                  <a:txBody>
                    <a:bodyPr/>
                    <a:lstStyle/>
                    <a:p>
                      <a:pPr algn="ctr">
                        <a:lnSpc>
                          <a:spcPct val="115000"/>
                        </a:lnSpc>
                        <a:spcAft>
                          <a:spcPts val="1000"/>
                        </a:spcAft>
                      </a:pPr>
                      <a:r>
                        <a:rPr lang="fr-FR" sz="1200" dirty="0">
                          <a:effectLst/>
                        </a:rPr>
                        <a:t> </a:t>
                      </a:r>
                    </a:p>
                    <a:p>
                      <a:pPr algn="ctr">
                        <a:lnSpc>
                          <a:spcPct val="115000"/>
                        </a:lnSpc>
                        <a:spcAft>
                          <a:spcPts val="1200"/>
                        </a:spcAft>
                      </a:pPr>
                      <a:r>
                        <a:rPr lang="fr-FR" sz="1200" dirty="0">
                          <a:effectLst/>
                        </a:rPr>
                        <a:t>Mardi 30 juin</a:t>
                      </a:r>
                      <a:br>
                        <a:rPr lang="fr-FR" sz="1200" dirty="0">
                          <a:effectLst/>
                        </a:rPr>
                      </a:br>
                      <a:endParaRPr lang="fr-FR" sz="1200" dirty="0">
                        <a:effectLst/>
                      </a:endParaRPr>
                    </a:p>
                    <a:p>
                      <a:pPr algn="ctr">
                        <a:lnSpc>
                          <a:spcPct val="115000"/>
                        </a:lnSpc>
                        <a:spcAft>
                          <a:spcPts val="1000"/>
                        </a:spcAft>
                      </a:pPr>
                      <a:endParaRPr lang="fr-FR" sz="1200" dirty="0">
                        <a:effectLst/>
                      </a:endParaRPr>
                    </a:p>
                    <a:p>
                      <a:pPr algn="ctr">
                        <a:lnSpc>
                          <a:spcPct val="115000"/>
                        </a:lnSpc>
                        <a:spcAft>
                          <a:spcPts val="1000"/>
                        </a:spcAft>
                      </a:pPr>
                      <a:r>
                        <a:rPr lang="fr-FR" sz="1200" dirty="0">
                          <a:effectLst/>
                        </a:rPr>
                        <a:t> </a:t>
                      </a:r>
                    </a:p>
                    <a:p>
                      <a:pPr algn="ctr">
                        <a:lnSpc>
                          <a:spcPct val="115000"/>
                        </a:lnSpc>
                        <a:spcAft>
                          <a:spcPts val="1000"/>
                        </a:spcAft>
                      </a:pPr>
                      <a:r>
                        <a:rPr lang="fr-FR" sz="1200" dirty="0">
                          <a:effectLst/>
                        </a:rPr>
                        <a:t>Session de remplacement : mardi 15 septembre</a:t>
                      </a:r>
                      <a:endParaRPr lang="fr-FR" sz="1200" dirty="0">
                        <a:effectLst/>
                        <a:latin typeface="Calibri"/>
                        <a:ea typeface="Calibri"/>
                        <a:cs typeface="Times New Roman"/>
                      </a:endParaRPr>
                    </a:p>
                  </a:txBody>
                  <a:tcPr marL="4942" marR="4942" marT="4942" marB="4942" anchor="ctr"/>
                </a:tc>
                <a:tc>
                  <a:txBody>
                    <a:bodyPr/>
                    <a:lstStyle/>
                    <a:p>
                      <a:pPr algn="ctr">
                        <a:lnSpc>
                          <a:spcPct val="115000"/>
                        </a:lnSpc>
                        <a:spcAft>
                          <a:spcPts val="1000"/>
                        </a:spcAft>
                      </a:pPr>
                      <a:r>
                        <a:rPr lang="fr-FR" sz="1200" dirty="0">
                          <a:effectLst/>
                        </a:rPr>
                        <a:t> </a:t>
                      </a:r>
                    </a:p>
                    <a:p>
                      <a:pPr algn="ctr">
                        <a:lnSpc>
                          <a:spcPct val="115000"/>
                        </a:lnSpc>
                        <a:spcAft>
                          <a:spcPts val="1000"/>
                        </a:spcAft>
                      </a:pPr>
                      <a:r>
                        <a:rPr lang="fr-FR" sz="1200" dirty="0">
                          <a:effectLst/>
                        </a:rPr>
                        <a:t>Histoire et géographie</a:t>
                      </a:r>
                      <a:br>
                        <a:rPr lang="fr-FR" sz="1200" dirty="0">
                          <a:effectLst/>
                        </a:rPr>
                      </a:br>
                      <a:r>
                        <a:rPr lang="fr-FR" sz="1200" dirty="0">
                          <a:effectLst/>
                        </a:rPr>
                        <a:t>enseignement moral et civique</a:t>
                      </a:r>
                      <a:br>
                        <a:rPr lang="fr-FR" sz="1200" dirty="0">
                          <a:effectLst/>
                        </a:rPr>
                      </a:br>
                      <a:r>
                        <a:rPr lang="fr-FR" sz="1200" dirty="0">
                          <a:effectLst/>
                        </a:rPr>
                        <a:t>9h - 11h</a:t>
                      </a:r>
                      <a:br>
                        <a:rPr lang="fr-FR" sz="1200" dirty="0">
                          <a:effectLst/>
                        </a:rPr>
                      </a:br>
                      <a:r>
                        <a:rPr lang="fr-FR" sz="1200" dirty="0">
                          <a:effectLst/>
                        </a:rPr>
                        <a:t/>
                      </a:r>
                      <a:br>
                        <a:rPr lang="fr-FR" sz="1200" dirty="0">
                          <a:effectLst/>
                        </a:rPr>
                      </a:br>
                      <a:r>
                        <a:rPr lang="fr-FR" sz="1200" dirty="0">
                          <a:effectLst/>
                        </a:rPr>
                        <a:t>Sciences</a:t>
                      </a:r>
                      <a:br>
                        <a:rPr lang="fr-FR" sz="1200" dirty="0">
                          <a:effectLst/>
                        </a:rPr>
                      </a:br>
                      <a:r>
                        <a:rPr lang="fr-FR" sz="1200" dirty="0">
                          <a:effectLst/>
                        </a:rPr>
                        <a:t>(physique-chimie et/ou sciences de la vie et la</a:t>
                      </a:r>
                      <a:br>
                        <a:rPr lang="fr-FR" sz="1200" dirty="0">
                          <a:effectLst/>
                        </a:rPr>
                      </a:br>
                      <a:r>
                        <a:rPr lang="fr-FR" sz="1200" dirty="0">
                          <a:effectLst/>
                        </a:rPr>
                        <a:t>Terre et/ou technologie*)</a:t>
                      </a:r>
                      <a:br>
                        <a:rPr lang="fr-FR" sz="1200" dirty="0">
                          <a:effectLst/>
                        </a:rPr>
                      </a:br>
                      <a:r>
                        <a:rPr lang="fr-FR" sz="1200" dirty="0">
                          <a:effectLst/>
                        </a:rPr>
                        <a:t>13h30 - 14h30</a:t>
                      </a:r>
                      <a:br>
                        <a:rPr lang="fr-FR" sz="1200" dirty="0">
                          <a:effectLst/>
                        </a:rPr>
                      </a:br>
                      <a:r>
                        <a:rPr lang="fr-FR" sz="1200" dirty="0">
                          <a:effectLst/>
                        </a:rPr>
                        <a:t/>
                      </a:r>
                      <a:br>
                        <a:rPr lang="fr-FR" sz="1200" dirty="0">
                          <a:effectLst/>
                        </a:rPr>
                      </a:br>
                      <a:r>
                        <a:rPr lang="fr-FR" sz="1200" dirty="0">
                          <a:effectLst/>
                        </a:rPr>
                        <a:t> </a:t>
                      </a:r>
                      <a:endParaRPr lang="fr-FR" sz="1200" dirty="0">
                        <a:effectLst/>
                        <a:latin typeface="Calibri"/>
                        <a:ea typeface="Calibri"/>
                        <a:cs typeface="Times New Roman"/>
                      </a:endParaRPr>
                    </a:p>
                  </a:txBody>
                  <a:tcPr marL="4942" marR="4942" marT="4942" marB="4942" anchor="ctr"/>
                </a:tc>
              </a:tr>
            </a:tbl>
          </a:graphicData>
        </a:graphic>
      </p:graphicFrame>
    </p:spTree>
    <p:extLst>
      <p:ext uri="{BB962C8B-B14F-4D97-AF65-F5344CB8AC3E}">
        <p14:creationId xmlns:p14="http://schemas.microsoft.com/office/powerpoint/2010/main" val="1040008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dirty="0" smtClean="0"/>
          </a:p>
          <a:p>
            <a:endParaRPr lang="fr-FR" dirty="0"/>
          </a:p>
          <a:p>
            <a:r>
              <a:rPr lang="fr-FR" b="1" dirty="0" smtClean="0"/>
              <a:t>LE SOCLE COMMUN (400 points)</a:t>
            </a:r>
          </a:p>
          <a:p>
            <a:pPr marL="0" indent="0">
              <a:buNone/>
            </a:pPr>
            <a:endParaRPr lang="fr-FR" b="1" dirty="0" smtClean="0"/>
          </a:p>
          <a:p>
            <a:r>
              <a:rPr lang="fr-FR" b="1" dirty="0" smtClean="0"/>
              <a:t>L’EXAMEN (400 points)</a:t>
            </a:r>
            <a:endParaRPr lang="fr-FR" b="1" dirty="0"/>
          </a:p>
        </p:txBody>
      </p:sp>
      <p:pic>
        <p:nvPicPr>
          <p:cNvPr id="4" name="Picture 2" descr="C:\Users\Frédérique Migaire\Pictures\Pictures\le sauveur\le sauve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428" y="260648"/>
            <a:ext cx="1229443" cy="1394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193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HUIT COMPOSANTES</a:t>
            </a:r>
            <a:endParaRPr lang="fr-FR" dirty="0"/>
          </a:p>
        </p:txBody>
      </p:sp>
      <p:sp>
        <p:nvSpPr>
          <p:cNvPr id="3" name="Espace réservé du contenu 2"/>
          <p:cNvSpPr>
            <a:spLocks noGrp="1"/>
          </p:cNvSpPr>
          <p:nvPr>
            <p:ph idx="1"/>
          </p:nvPr>
        </p:nvSpPr>
        <p:spPr/>
        <p:txBody>
          <a:bodyPr>
            <a:normAutofit fontScale="85000" lnSpcReduction="10000"/>
          </a:bodyPr>
          <a:lstStyle/>
          <a:p>
            <a:endParaRPr lang="fr-FR" dirty="0" smtClean="0"/>
          </a:p>
          <a:p>
            <a:endParaRPr lang="fr-FR" sz="1800" dirty="0"/>
          </a:p>
          <a:p>
            <a:r>
              <a:rPr lang="fr-FR" sz="1800" b="1" dirty="0" smtClean="0"/>
              <a:t>les langages pour penser et communiquer ; </a:t>
            </a:r>
            <a:endParaRPr lang="fr-FR" sz="1800" dirty="0" smtClean="0"/>
          </a:p>
          <a:p>
            <a:r>
              <a:rPr lang="fr-FR" sz="1800" b="1" dirty="0" smtClean="0"/>
              <a:t>les méthodes et outils pour apprendre ; </a:t>
            </a:r>
            <a:endParaRPr lang="fr-FR" sz="1800" dirty="0" smtClean="0"/>
          </a:p>
          <a:p>
            <a:r>
              <a:rPr lang="fr-FR" sz="1800" b="1" dirty="0" smtClean="0"/>
              <a:t>la formation de la personne et du citoyen ; </a:t>
            </a:r>
            <a:endParaRPr lang="fr-FR" sz="1800" dirty="0" smtClean="0"/>
          </a:p>
          <a:p>
            <a:r>
              <a:rPr lang="fr-FR" sz="1800" b="1" dirty="0" smtClean="0"/>
              <a:t>les systèmes naturels et les systèmes techniques ; </a:t>
            </a:r>
            <a:endParaRPr lang="fr-FR" sz="1800" dirty="0" smtClean="0"/>
          </a:p>
          <a:p>
            <a:r>
              <a:rPr lang="fr-FR" sz="1800" b="1" dirty="0" smtClean="0"/>
              <a:t>les représentations du monde et l'activité humaine.</a:t>
            </a:r>
            <a:endParaRPr lang="fr-FR" sz="1800" dirty="0" smtClean="0"/>
          </a:p>
          <a:p>
            <a:r>
              <a:rPr lang="fr-FR" sz="1800" dirty="0" smtClean="0"/>
              <a:t>La maîtrise de chacun de ces domaines s'apprécie de façon globale, sauf pour le domaine des langages qui, du fait de ses spécificités, comprend quatre objectifs qui doivent chacun être évalués de manière spécifique :</a:t>
            </a:r>
          </a:p>
          <a:p>
            <a:r>
              <a:rPr lang="fr-FR" sz="1800" b="1" dirty="0" smtClean="0"/>
              <a:t>comprendre, s'exprimer en utilisant la langue française à l'écrit et à l'oral ;</a:t>
            </a:r>
            <a:endParaRPr lang="fr-FR" sz="1800" dirty="0" smtClean="0"/>
          </a:p>
          <a:p>
            <a:r>
              <a:rPr lang="fr-FR" sz="1800" b="1" dirty="0" smtClean="0"/>
              <a:t>comprendre, s'exprimer en utilisant une langue étrangère et, le cas échéant, une langue régionale (ou une deuxième langue étrangère) ;</a:t>
            </a:r>
            <a:endParaRPr lang="fr-FR" sz="1800" dirty="0" smtClean="0"/>
          </a:p>
          <a:p>
            <a:r>
              <a:rPr lang="fr-FR" sz="1800" b="1" dirty="0" smtClean="0"/>
              <a:t>comprendre, s'exprimer en utilisant les langages mathématiques, scientifiques et informatiques ;</a:t>
            </a:r>
            <a:endParaRPr lang="fr-FR" sz="1800" dirty="0" smtClean="0"/>
          </a:p>
          <a:p>
            <a:r>
              <a:rPr lang="fr-FR" sz="1800" b="1" dirty="0" smtClean="0"/>
              <a:t>comprendre, s'exprimer en utilisant les langages des arts et du corps.</a:t>
            </a:r>
            <a:endParaRPr lang="fr-FR" sz="1800" dirty="0" smtClean="0"/>
          </a:p>
          <a:p>
            <a:pPr marL="0" indent="0">
              <a:buNone/>
            </a:pPr>
            <a:r>
              <a:rPr lang="fr-FR" sz="1800" dirty="0" smtClean="0"/>
              <a:t>Ce sont donc au total 8 composantes du socle commun (les 4 objectifs du premier domaine et les 4 autres domaines) pour lesquelles l'élève devra acquérir un niveau de maîtrise suffisant.</a:t>
            </a:r>
          </a:p>
          <a:p>
            <a:endParaRPr lang="fr-FR" dirty="0" smtClean="0"/>
          </a:p>
          <a:p>
            <a:endParaRPr lang="fr-FR" dirty="0"/>
          </a:p>
        </p:txBody>
      </p:sp>
      <p:pic>
        <p:nvPicPr>
          <p:cNvPr id="4" name="Picture 2" descr="C:\Users\Frédérique Migaire\Pictures\Pictures\le sauveur\le sauve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54969"/>
            <a:ext cx="1229443" cy="1394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024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SOCLE COMMUN</a:t>
            </a:r>
            <a:endParaRPr lang="fr-FR" dirty="0"/>
          </a:p>
        </p:txBody>
      </p:sp>
      <p:sp>
        <p:nvSpPr>
          <p:cNvPr id="3" name="Espace réservé du contenu 2"/>
          <p:cNvSpPr>
            <a:spLocks noGrp="1"/>
          </p:cNvSpPr>
          <p:nvPr>
            <p:ph idx="1"/>
          </p:nvPr>
        </p:nvSpPr>
        <p:spPr/>
        <p:txBody>
          <a:bodyPr>
            <a:normAutofit/>
          </a:bodyPr>
          <a:lstStyle/>
          <a:p>
            <a:r>
              <a:rPr lang="fr-FR" b="1" dirty="0"/>
              <a:t>L'évaluation du socle commun représente 400 points.</a:t>
            </a:r>
            <a:endParaRPr lang="fr-FR" dirty="0"/>
          </a:p>
          <a:p>
            <a:pPr lvl="0"/>
            <a:endParaRPr lang="fr-FR" dirty="0" smtClean="0"/>
          </a:p>
          <a:p>
            <a:pPr lvl="0"/>
            <a:r>
              <a:rPr lang="fr-FR" dirty="0" smtClean="0"/>
              <a:t>Maîtrise </a:t>
            </a:r>
            <a:r>
              <a:rPr lang="fr-FR" dirty="0"/>
              <a:t>insuffisante (10 points)</a:t>
            </a:r>
          </a:p>
          <a:p>
            <a:pPr lvl="0"/>
            <a:r>
              <a:rPr lang="fr-FR" dirty="0"/>
              <a:t>Maîtrise fragile (25 points)</a:t>
            </a:r>
          </a:p>
          <a:p>
            <a:pPr lvl="0"/>
            <a:r>
              <a:rPr lang="fr-FR" dirty="0"/>
              <a:t>Maîtrise satisfaisante (40 points)</a:t>
            </a:r>
          </a:p>
          <a:p>
            <a:pPr lvl="0"/>
            <a:r>
              <a:rPr lang="fr-FR" dirty="0"/>
              <a:t>Très bonne maîtrise (50 points)</a:t>
            </a:r>
          </a:p>
          <a:p>
            <a:endParaRPr lang="fr-FR" dirty="0"/>
          </a:p>
        </p:txBody>
      </p:sp>
      <p:pic>
        <p:nvPicPr>
          <p:cNvPr id="4" name="Picture 2" descr="C:\Users\Frédérique Migaire\Pictures\Pictures\le sauveur\le sauve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428" y="260648"/>
            <a:ext cx="1229443" cy="1394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400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L’EXAMEN</a:t>
            </a:r>
            <a:endParaRPr lang="fr-FR" dirty="0"/>
          </a:p>
        </p:txBody>
      </p:sp>
      <p:sp>
        <p:nvSpPr>
          <p:cNvPr id="3" name="Espace réservé du contenu 2"/>
          <p:cNvSpPr>
            <a:spLocks noGrp="1"/>
          </p:cNvSpPr>
          <p:nvPr>
            <p:ph idx="1"/>
          </p:nvPr>
        </p:nvSpPr>
        <p:spPr/>
        <p:txBody>
          <a:bodyPr>
            <a:normAutofit fontScale="70000" lnSpcReduction="20000"/>
          </a:bodyPr>
          <a:lstStyle/>
          <a:p>
            <a:r>
              <a:rPr lang="fr-FR" b="1" dirty="0"/>
              <a:t>Les épreuves de l'examen représentent 400 points.</a:t>
            </a:r>
            <a:endParaRPr lang="fr-FR" dirty="0"/>
          </a:p>
          <a:p>
            <a:pPr lvl="0"/>
            <a:r>
              <a:rPr lang="fr-FR" dirty="0"/>
              <a:t>Sont évalués sur 100 points :</a:t>
            </a:r>
            <a:br>
              <a:rPr lang="fr-FR" dirty="0"/>
            </a:br>
            <a:r>
              <a:rPr lang="fr-FR" dirty="0"/>
              <a:t>- le français </a:t>
            </a:r>
            <a:br>
              <a:rPr lang="fr-FR" dirty="0"/>
            </a:br>
            <a:r>
              <a:rPr lang="fr-FR" dirty="0"/>
              <a:t>- les mathématiques</a:t>
            </a:r>
          </a:p>
          <a:p>
            <a:pPr lvl="0"/>
            <a:r>
              <a:rPr lang="fr-FR" dirty="0"/>
              <a:t>Sont évaluées sur 50 points :</a:t>
            </a:r>
            <a:br>
              <a:rPr lang="fr-FR" dirty="0"/>
            </a:br>
            <a:r>
              <a:rPr lang="fr-FR" dirty="0"/>
              <a:t>- </a:t>
            </a:r>
            <a:r>
              <a:rPr lang="fr-FR" dirty="0" smtClean="0"/>
              <a:t>l'histoire-géographie </a:t>
            </a:r>
            <a:r>
              <a:rPr lang="fr-FR" dirty="0"/>
              <a:t/>
            </a:r>
            <a:br>
              <a:rPr lang="fr-FR" dirty="0"/>
            </a:br>
            <a:r>
              <a:rPr lang="fr-FR" dirty="0"/>
              <a:t>- les sciences (physique-chimie, sciences de la vie et de la Terre, technologie)</a:t>
            </a:r>
          </a:p>
          <a:p>
            <a:pPr lvl="0"/>
            <a:r>
              <a:rPr lang="fr-FR" dirty="0"/>
              <a:t>L’épreuve orale est évaluée sur 100 points</a:t>
            </a:r>
          </a:p>
          <a:p>
            <a:r>
              <a:rPr lang="fr-FR" dirty="0"/>
              <a:t>Des points supplémentaires sont accordés aux candidats ayant suivi un enseignement facultatif selon le niveau qu'ils ont acquis à la fin du cycle 4 au regard des objectifs d'apprentissage de cet enseignement :</a:t>
            </a:r>
          </a:p>
          <a:p>
            <a:pPr lvl="0"/>
            <a:r>
              <a:rPr lang="fr-FR" dirty="0"/>
              <a:t>10 points si les objectifs d'apprentissage du cycle sont atteints</a:t>
            </a:r>
          </a:p>
          <a:p>
            <a:pPr lvl="0"/>
            <a:r>
              <a:rPr lang="fr-FR" dirty="0"/>
              <a:t>20 points si les objectifs d'apprentissage du cycle sont dépassés</a:t>
            </a:r>
          </a:p>
          <a:p>
            <a:endParaRPr lang="fr-FR" dirty="0"/>
          </a:p>
        </p:txBody>
      </p:sp>
      <p:pic>
        <p:nvPicPr>
          <p:cNvPr id="4" name="Picture 2" descr="C:\Users\Frédérique Migaire\Pictures\Pictures\le sauveur\le sauve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428" y="260648"/>
            <a:ext cx="1229443" cy="1394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31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MENTION</a:t>
            </a:r>
            <a:endParaRPr lang="fr-FR" dirty="0"/>
          </a:p>
        </p:txBody>
      </p:sp>
      <p:sp>
        <p:nvSpPr>
          <p:cNvPr id="3" name="Espace réservé du contenu 2"/>
          <p:cNvSpPr>
            <a:spLocks noGrp="1"/>
          </p:cNvSpPr>
          <p:nvPr>
            <p:ph idx="1"/>
          </p:nvPr>
        </p:nvSpPr>
        <p:spPr/>
        <p:txBody>
          <a:bodyPr>
            <a:normAutofit fontScale="92500" lnSpcReduction="20000"/>
          </a:bodyPr>
          <a:lstStyle/>
          <a:p>
            <a:r>
              <a:rPr lang="fr-FR" b="1" dirty="0"/>
              <a:t>L’élève est reçu s’il cumule 400 points sur les 800.</a:t>
            </a:r>
            <a:endParaRPr lang="fr-FR" dirty="0"/>
          </a:p>
          <a:p>
            <a:r>
              <a:rPr lang="fr-FR" dirty="0"/>
              <a:t>Selon le total des points obtenu, les élèves peuvent se voir attribuer des mentions : "assez bien", "bien" ou "très bien". Les mentions "bien" et "très bien" permettent, sous certaines conditions, de bénéficier de bourses au mérite. Il obtient la mention :</a:t>
            </a:r>
          </a:p>
          <a:p>
            <a:pPr lvl="0"/>
            <a:r>
              <a:rPr lang="fr-FR" b="1" dirty="0"/>
              <a:t>assez bien</a:t>
            </a:r>
            <a:r>
              <a:rPr lang="fr-FR" dirty="0"/>
              <a:t> s’il cumule plus de 480 points</a:t>
            </a:r>
          </a:p>
          <a:p>
            <a:pPr lvl="0"/>
            <a:r>
              <a:rPr lang="fr-FR" b="1" dirty="0"/>
              <a:t>bien</a:t>
            </a:r>
            <a:r>
              <a:rPr lang="fr-FR" dirty="0"/>
              <a:t> s’il cumule plus de 560 points</a:t>
            </a:r>
          </a:p>
          <a:p>
            <a:pPr lvl="0"/>
            <a:r>
              <a:rPr lang="fr-FR" b="1" dirty="0"/>
              <a:t>très bien</a:t>
            </a:r>
            <a:r>
              <a:rPr lang="fr-FR" dirty="0"/>
              <a:t> s’il cumule plus de 640 points</a:t>
            </a:r>
          </a:p>
          <a:p>
            <a:endParaRPr lang="fr-FR" dirty="0"/>
          </a:p>
        </p:txBody>
      </p:sp>
      <p:pic>
        <p:nvPicPr>
          <p:cNvPr id="4" name="Picture 2" descr="C:\Users\Frédérique Migaire\Pictures\Pictures\le sauveur\le sauve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428" y="260648"/>
            <a:ext cx="1229443" cy="1394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389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Une épreuve orale</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lnSpcReduction="10000"/>
          </a:bodyPr>
          <a:lstStyle/>
          <a:p>
            <a:endParaRPr lang="fr-FR" dirty="0" smtClean="0"/>
          </a:p>
          <a:p>
            <a:r>
              <a:rPr lang="fr-FR" dirty="0" smtClean="0"/>
              <a:t>L'épreuve </a:t>
            </a:r>
            <a:r>
              <a:rPr lang="fr-FR" dirty="0"/>
              <a:t>orale porte sur un projet mené en histoire des arts ou dans le cadre d'un EPI ou de l'un des parcours éducatifs : elle permet notamment d'évaluer la qualité de l'expression orale.</a:t>
            </a:r>
          </a:p>
          <a:p>
            <a:r>
              <a:rPr lang="fr-FR" dirty="0"/>
              <a:t>L'épreuve orale </a:t>
            </a:r>
            <a:r>
              <a:rPr lang="fr-FR" dirty="0" smtClean="0"/>
              <a:t>se déroulera </a:t>
            </a:r>
            <a:r>
              <a:rPr lang="fr-FR" dirty="0"/>
              <a:t>via un</a:t>
            </a:r>
            <a:r>
              <a:rPr lang="fr-FR" b="1" dirty="0"/>
              <a:t> entretien individuel </a:t>
            </a:r>
            <a:r>
              <a:rPr lang="fr-FR" dirty="0"/>
              <a:t>de 15 minutes (5 minutes d’exposé et 10 minutes d’entretien).</a:t>
            </a:r>
          </a:p>
          <a:p>
            <a:endParaRPr lang="fr-FR" dirty="0"/>
          </a:p>
        </p:txBody>
      </p:sp>
      <p:pic>
        <p:nvPicPr>
          <p:cNvPr id="4" name="Picture 2" descr="C:\Users\Frédérique Migaire\Pictures\Pictures\le sauveur\le sauve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428" y="260648"/>
            <a:ext cx="1229443" cy="1394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435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243</Words>
  <Application>Microsoft Office PowerPoint</Application>
  <PresentationFormat>Affichage à l'écran (4:3)</PresentationFormat>
  <Paragraphs>104</Paragraphs>
  <Slides>15</Slides>
  <Notes>0</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15</vt:i4>
      </vt:variant>
    </vt:vector>
  </HeadingPairs>
  <TitlesOfParts>
    <vt:vector size="18" baseType="lpstr">
      <vt:lpstr>Thème Office</vt:lpstr>
      <vt:lpstr>Document Microsoft Word</vt:lpstr>
      <vt:lpstr>Package</vt:lpstr>
      <vt:lpstr>Présentation PowerPoint</vt:lpstr>
      <vt:lpstr>Présentation PowerPoint</vt:lpstr>
      <vt:lpstr>Présentation PowerPoint</vt:lpstr>
      <vt:lpstr>Présentation PowerPoint</vt:lpstr>
      <vt:lpstr>LES HUIT COMPOSANTES</vt:lpstr>
      <vt:lpstr>LE SOCLE COMMUN</vt:lpstr>
      <vt:lpstr>L’EXAMEN</vt:lpstr>
      <vt:lpstr>LA MENTION</vt:lpstr>
      <vt:lpstr>Une épreuve orale </vt:lpstr>
      <vt:lpstr>Une épreuve orale LES THEMATIQUES</vt:lpstr>
      <vt:lpstr>L’ORIENTATION</vt:lpstr>
      <vt:lpstr>FICHE DE VOEUX</vt:lpstr>
      <vt:lpstr>DEMANDE DE DEROGATION</vt:lpstr>
      <vt:lpstr>Dossier internat</vt:lpstr>
      <vt:lpstr>REMISE DU DIPLÔME  DU DNB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Frédérique Migaire</dc:creator>
  <cp:lastModifiedBy>Frédérique Migaire</cp:lastModifiedBy>
  <cp:revision>15</cp:revision>
  <dcterms:created xsi:type="dcterms:W3CDTF">2020-02-12T13:13:17Z</dcterms:created>
  <dcterms:modified xsi:type="dcterms:W3CDTF">2020-02-13T17:00:11Z</dcterms:modified>
</cp:coreProperties>
</file>